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73" r:id="rId8"/>
    <p:sldId id="262" r:id="rId9"/>
    <p:sldId id="263" r:id="rId10"/>
    <p:sldId id="264" r:id="rId11"/>
    <p:sldId id="265" r:id="rId12"/>
    <p:sldId id="266" r:id="rId13"/>
    <p:sldId id="272" r:id="rId14"/>
    <p:sldId id="267" r:id="rId15"/>
    <p:sldId id="268" r:id="rId16"/>
    <p:sldId id="269" r:id="rId17"/>
    <p:sldId id="270" r:id="rId18"/>
    <p:sldId id="271" r:id="rId19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23" roundtripDataSignature="AMtx7mh0rx8AgJ/UzUUEqqGusnYdVmA1I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CB5C483-8126-4CAC-B924-CD8F9653A98A}">
  <a:tblStyle styleId="{6CB5C483-8126-4CAC-B924-CD8F9653A98A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9EFF7"/>
          </a:solidFill>
        </a:fill>
      </a:tcStyle>
    </a:wholeTbl>
    <a:band1H>
      <a:tcTxStyle/>
      <a:tcStyle>
        <a:tcBdr/>
        <a:fill>
          <a:solidFill>
            <a:srgbClr val="D0DEEF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D0DEEF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0" d="100"/>
          <a:sy n="80" d="100"/>
        </p:scale>
        <p:origin x="754" y="6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customschemas.google.com/relationships/presentationmetadata" Target="meta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18</a:t>
            </a:fld>
            <a:endParaRPr/>
          </a:p>
        </p:txBody>
      </p:sp>
      <p:sp>
        <p:nvSpPr>
          <p:cNvPr id="223" name="Google Shape;223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24" name="Google Shape;224;p16:notes"/>
          <p:cNvSpPr txBox="1"/>
          <p:nvPr/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8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8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вертикальный текст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27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2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ертикальный заголовок и текст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8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28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2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объект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 type="blank">
  <p:cSld name="BLANK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раздела" type="secHead">
  <p:cSld name="SECTION_HEADER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21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21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объекта" type="twoObj">
  <p:cSld name="TWO_OBJECT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2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2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22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равнение" type="twoTxTwoObj">
  <p:cSld name="TWO_OBJECTS_WITH_TEX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3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23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7" name="Google Shape;47;p23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" name="Google Shape;48;p23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9" name="Google Shape;49;p23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олько заголовок" type="titleOnly">
  <p:cSld name="TITLE_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бъект с подписью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5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5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25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исунок с подписью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6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6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26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mailto:a2003kostroma@yandex.ru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github.com/XoLoDiLniC/Solodyashkin-Andrey-Yurievich-3-1-2022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" descr="R:\Бессараб С.К\Основы электроники\КЭТ.gi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9512" y="188912"/>
            <a:ext cx="1762125" cy="1247775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"/>
          <p:cNvSpPr/>
          <p:nvPr/>
        </p:nvSpPr>
        <p:spPr>
          <a:xfrm>
            <a:off x="2267744" y="159617"/>
            <a:ext cx="6867378" cy="1169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ДЕПАРТАМЕНТ ОБРАЗОВАНИЯ И НАУКИ КОСТРОМСКОЙ ОБЛАСТИ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ОБЛАСТНОЕ ГОСУДАРСТВЕННОЕ БЮДЖЕТНОЕ ПРОФЕССИОНАЛЬНОЕ ОБРАЗОВАТЕЛЬНОЕ УЧРЕЖДЕНИЕ «КОСТРОМСКОЙ ЭНЕРГЕТИЧЕСКИЙ ТЕХНИКУМ ИМ. Ф.В. ЧИЖОВА»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1"/>
          <p:cNvSpPr txBox="1"/>
          <p:nvPr/>
        </p:nvSpPr>
        <p:spPr>
          <a:xfrm>
            <a:off x="287337" y="2703116"/>
            <a:ext cx="11617325" cy="1169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lnSpcReduction="10000"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Times New Roman"/>
              <a:buNone/>
            </a:pPr>
            <a:r>
              <a:rPr lang="ru-RU" sz="4000" b="1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Разработка информационной системы для курьерской службы доставки</a:t>
            </a:r>
            <a:endParaRPr dirty="0"/>
          </a:p>
        </p:txBody>
      </p:sp>
      <p:sp>
        <p:nvSpPr>
          <p:cNvPr id="91" name="Google Shape;91;p1"/>
          <p:cNvSpPr/>
          <p:nvPr/>
        </p:nvSpPr>
        <p:spPr>
          <a:xfrm>
            <a:off x="3432498" y="4640126"/>
            <a:ext cx="8155865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Выполнил: </a:t>
            </a:r>
            <a:r>
              <a:rPr lang="ru-RU" sz="1800" dirty="0" err="1">
                <a:latin typeface="Times New Roman"/>
                <a:ea typeface="Times New Roman"/>
                <a:cs typeface="Times New Roman"/>
                <a:sym typeface="Times New Roman"/>
              </a:rPr>
              <a:t>Солодяшкин</a:t>
            </a:r>
            <a:r>
              <a:rPr lang="ru-RU" sz="1800" dirty="0">
                <a:latin typeface="Times New Roman"/>
                <a:ea typeface="Times New Roman"/>
                <a:cs typeface="Times New Roman"/>
                <a:sym typeface="Times New Roman"/>
              </a:rPr>
              <a:t> А.Ю</a:t>
            </a:r>
            <a:endParaRPr sz="1800" b="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Руководитель: 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Бессараб</a:t>
            </a:r>
            <a:r>
              <a:rPr lang="ru-RU" sz="18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С.К</a:t>
            </a:r>
            <a:endParaRPr sz="1800" b="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2" name="Google Shape;92;p1"/>
          <p:cNvSpPr txBox="1"/>
          <p:nvPr/>
        </p:nvSpPr>
        <p:spPr>
          <a:xfrm>
            <a:off x="2539038" y="1938239"/>
            <a:ext cx="7704856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Курсовая работа на тему:</a:t>
            </a:r>
            <a:endParaRPr sz="24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3" name="Google Shape;93;p1"/>
          <p:cNvSpPr/>
          <p:nvPr/>
        </p:nvSpPr>
        <p:spPr>
          <a:xfrm>
            <a:off x="3139356" y="5916164"/>
            <a:ext cx="609600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г. Кострома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2022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9"/>
          <p:cNvSpPr txBox="1">
            <a:spLocks noGrp="1"/>
          </p:cNvSpPr>
          <p:nvPr>
            <p:ph type="title"/>
          </p:nvPr>
        </p:nvSpPr>
        <p:spPr>
          <a:xfrm>
            <a:off x="838200" y="-273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ru-RU" dirty="0"/>
              <a:t>Реализация ИС</a:t>
            </a:r>
            <a:endParaRPr dirty="0"/>
          </a:p>
        </p:txBody>
      </p:sp>
      <p:pic>
        <p:nvPicPr>
          <p:cNvPr id="179" name="Google Shape;179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67839" y="1298238"/>
            <a:ext cx="8432467" cy="4407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767839" y="1298238"/>
            <a:ext cx="9640888" cy="5026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D9588539-649B-4953-94D4-35168FDD9F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7337" y="1134853"/>
            <a:ext cx="9382125" cy="53530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ru-RU"/>
              <a:t>Отчёт о тестировании</a:t>
            </a:r>
            <a:endParaRPr/>
          </a:p>
        </p:txBody>
      </p:sp>
      <p:sp>
        <p:nvSpPr>
          <p:cNvPr id="187" name="Google Shape;187;p10"/>
          <p:cNvSpPr txBox="1">
            <a:spLocks noGrp="1"/>
          </p:cNvSpPr>
          <p:nvPr>
            <p:ph type="body" idx="1"/>
          </p:nvPr>
        </p:nvSpPr>
        <p:spPr>
          <a:xfrm>
            <a:off x="4486275" y="1881980"/>
            <a:ext cx="72771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ru-RU" dirty="0"/>
              <a:t>Тестирование проводилось с помощью таких средств как: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ru-RU" dirty="0"/>
              <a:t>Тест план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ru-RU" dirty="0"/>
              <a:t>Тест кейсы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ru-RU" dirty="0"/>
              <a:t>Модульное тестирования</a:t>
            </a:r>
            <a:endParaRPr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34193DC-32E5-47E2-8B9C-FECA535F63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275" y="1881980"/>
            <a:ext cx="4114800" cy="2794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ru-RU" dirty="0"/>
              <a:t>Тест-кейсы</a:t>
            </a:r>
            <a:endParaRPr dirty="0"/>
          </a:p>
        </p:txBody>
      </p:sp>
      <p:graphicFrame>
        <p:nvGraphicFramePr>
          <p:cNvPr id="3" name="Таблица 2">
            <a:extLst>
              <a:ext uri="{FF2B5EF4-FFF2-40B4-BE49-F238E27FC236}">
                <a16:creationId xmlns:a16="http://schemas.microsoft.com/office/drawing/2014/main" id="{3282CA3C-372E-4EFF-96DC-6BAE24D133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1120602"/>
              </p:ext>
            </p:extLst>
          </p:nvPr>
        </p:nvGraphicFramePr>
        <p:xfrm>
          <a:off x="838201" y="1817592"/>
          <a:ext cx="10134601" cy="3872009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565446">
                  <a:extLst>
                    <a:ext uri="{9D8B030D-6E8A-4147-A177-3AD203B41FA5}">
                      <a16:colId xmlns:a16="http://schemas.microsoft.com/office/drawing/2014/main" val="3158871926"/>
                    </a:ext>
                  </a:extLst>
                </a:gridCol>
                <a:gridCol w="1538562">
                  <a:extLst>
                    <a:ext uri="{9D8B030D-6E8A-4147-A177-3AD203B41FA5}">
                      <a16:colId xmlns:a16="http://schemas.microsoft.com/office/drawing/2014/main" val="3306362364"/>
                    </a:ext>
                  </a:extLst>
                </a:gridCol>
                <a:gridCol w="1761987">
                  <a:extLst>
                    <a:ext uri="{9D8B030D-6E8A-4147-A177-3AD203B41FA5}">
                      <a16:colId xmlns:a16="http://schemas.microsoft.com/office/drawing/2014/main" val="295288670"/>
                    </a:ext>
                  </a:extLst>
                </a:gridCol>
                <a:gridCol w="2038356">
                  <a:extLst>
                    <a:ext uri="{9D8B030D-6E8A-4147-A177-3AD203B41FA5}">
                      <a16:colId xmlns:a16="http://schemas.microsoft.com/office/drawing/2014/main" val="541649176"/>
                    </a:ext>
                  </a:extLst>
                </a:gridCol>
                <a:gridCol w="2492618">
                  <a:extLst>
                    <a:ext uri="{9D8B030D-6E8A-4147-A177-3AD203B41FA5}">
                      <a16:colId xmlns:a16="http://schemas.microsoft.com/office/drawing/2014/main" val="2413824201"/>
                    </a:ext>
                  </a:extLst>
                </a:gridCol>
                <a:gridCol w="1737632">
                  <a:extLst>
                    <a:ext uri="{9D8B030D-6E8A-4147-A177-3AD203B41FA5}">
                      <a16:colId xmlns:a16="http://schemas.microsoft.com/office/drawing/2014/main" val="1399904218"/>
                    </a:ext>
                  </a:extLst>
                </a:gridCol>
              </a:tblGrid>
              <a:tr h="627629">
                <a:tc>
                  <a:txBody>
                    <a:bodyPr/>
                    <a:lstStyle/>
                    <a:p>
                      <a:pPr indent="2095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ID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2095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effectLst/>
                        </a:rPr>
                        <a:t>Название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2095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effectLst/>
                        </a:rPr>
                        <a:t>Модуль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2095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effectLst/>
                        </a:rPr>
                        <a:t>Предусловия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2095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effectLst/>
                        </a:rPr>
                        <a:t>Шаги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2095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effectLst/>
                        </a:rPr>
                        <a:t>Ожидаемый результат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7108463"/>
                  </a:ext>
                </a:extLst>
              </a:tr>
              <a:tr h="1622190">
                <a:tc>
                  <a:txBody>
                    <a:bodyPr/>
                    <a:lstStyle/>
                    <a:p>
                      <a:pPr indent="2095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effectLst/>
                        </a:rPr>
                        <a:t>1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20955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effectLst/>
                        </a:rPr>
                        <a:t>Регистрация нового пользователя</a:t>
                      </a:r>
                      <a:endParaRPr lang="ru-RU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20955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effectLst/>
                        </a:rPr>
                        <a:t>Регистрация</a:t>
                      </a:r>
                      <a:endParaRPr lang="ru-RU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20955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effectLst/>
                        </a:rPr>
                        <a:t> 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l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ru-RU" sz="1100">
                          <a:effectLst/>
                        </a:rPr>
                        <a:t>Написать адрес електронной почты, пароль, имя, фамилия</a:t>
                      </a:r>
                    </a:p>
                    <a:p>
                      <a:pPr marL="342900" lvl="0" indent="-342900" algn="l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ru-RU" sz="1100">
                          <a:effectLst/>
                        </a:rPr>
                        <a:t>Нажать копку «Зарегистрироваться»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l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ru-RU" sz="1100">
                          <a:effectLst/>
                        </a:rPr>
                        <a:t>Новый пользователь будет зарегистрирован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5501919"/>
                  </a:ext>
                </a:extLst>
              </a:tr>
              <a:tr h="1622190">
                <a:tc>
                  <a:txBody>
                    <a:bodyPr/>
                    <a:lstStyle/>
                    <a:p>
                      <a:pPr indent="2095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effectLst/>
                        </a:rPr>
                        <a:t>2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20955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effectLst/>
                        </a:rPr>
                        <a:t>Вход в аккаунт с не верными данными</a:t>
                      </a:r>
                      <a:endParaRPr lang="ru-RU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20955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effectLst/>
                        </a:rPr>
                        <a:t>Авторизация</a:t>
                      </a:r>
                      <a:endParaRPr lang="ru-RU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20955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effectLst/>
                        </a:rPr>
                        <a:t>Произвести попытку входа в аккаунт с неверным паролем</a:t>
                      </a:r>
                      <a:endParaRPr lang="ru-RU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l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ru-RU" sz="1100" dirty="0">
                          <a:effectLst/>
                        </a:rPr>
                        <a:t>Вести логин (электронную почту) </a:t>
                      </a:r>
                    </a:p>
                    <a:p>
                      <a:pPr marL="342900" lvl="0" indent="-342900" algn="l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ru-RU" sz="1100" dirty="0">
                          <a:effectLst/>
                        </a:rPr>
                        <a:t>Ввести неверный пароль</a:t>
                      </a:r>
                    </a:p>
                    <a:p>
                      <a:pPr marL="342900" lvl="0" indent="-342900" algn="l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ru-RU" sz="1100" dirty="0">
                          <a:effectLst/>
                        </a:rPr>
                        <a:t>Нажать кнопку «Войти»</a:t>
                      </a:r>
                      <a:endParaRPr lang="ru-RU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20955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effectLst/>
                        </a:rPr>
                        <a:t>Будет выдано предупреждение о том, что нужно зарегистрироваться</a:t>
                      </a:r>
                      <a:endParaRPr lang="ru-RU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178552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93;p11">
            <a:extLst>
              <a:ext uri="{FF2B5EF4-FFF2-40B4-BE49-F238E27FC236}">
                <a16:creationId xmlns:a16="http://schemas.microsoft.com/office/drawing/2014/main" id="{8716AE3B-02B3-428D-B5D4-EBFD7905146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ru-RU" dirty="0"/>
              <a:t>Тест-кейсы</a:t>
            </a:r>
            <a:endParaRPr dirty="0"/>
          </a:p>
        </p:txBody>
      </p:sp>
      <p:graphicFrame>
        <p:nvGraphicFramePr>
          <p:cNvPr id="5" name="Таблица 4">
            <a:extLst>
              <a:ext uri="{FF2B5EF4-FFF2-40B4-BE49-F238E27FC236}">
                <a16:creationId xmlns:a16="http://schemas.microsoft.com/office/drawing/2014/main" id="{B26B863E-108D-47A4-9634-1674633CE9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526720"/>
              </p:ext>
            </p:extLst>
          </p:nvPr>
        </p:nvGraphicFramePr>
        <p:xfrm>
          <a:off x="1376417" y="1801971"/>
          <a:ext cx="9565902" cy="4351338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533716">
                  <a:extLst>
                    <a:ext uri="{9D8B030D-6E8A-4147-A177-3AD203B41FA5}">
                      <a16:colId xmlns:a16="http://schemas.microsoft.com/office/drawing/2014/main" val="1615364865"/>
                    </a:ext>
                  </a:extLst>
                </a:gridCol>
                <a:gridCol w="1452225">
                  <a:extLst>
                    <a:ext uri="{9D8B030D-6E8A-4147-A177-3AD203B41FA5}">
                      <a16:colId xmlns:a16="http://schemas.microsoft.com/office/drawing/2014/main" val="3675829903"/>
                    </a:ext>
                  </a:extLst>
                </a:gridCol>
                <a:gridCol w="1663114">
                  <a:extLst>
                    <a:ext uri="{9D8B030D-6E8A-4147-A177-3AD203B41FA5}">
                      <a16:colId xmlns:a16="http://schemas.microsoft.com/office/drawing/2014/main" val="762846171"/>
                    </a:ext>
                  </a:extLst>
                </a:gridCol>
                <a:gridCol w="1923975">
                  <a:extLst>
                    <a:ext uri="{9D8B030D-6E8A-4147-A177-3AD203B41FA5}">
                      <a16:colId xmlns:a16="http://schemas.microsoft.com/office/drawing/2014/main" val="183069033"/>
                    </a:ext>
                  </a:extLst>
                </a:gridCol>
                <a:gridCol w="2352746">
                  <a:extLst>
                    <a:ext uri="{9D8B030D-6E8A-4147-A177-3AD203B41FA5}">
                      <a16:colId xmlns:a16="http://schemas.microsoft.com/office/drawing/2014/main" val="1591660758"/>
                    </a:ext>
                  </a:extLst>
                </a:gridCol>
                <a:gridCol w="1640126">
                  <a:extLst>
                    <a:ext uri="{9D8B030D-6E8A-4147-A177-3AD203B41FA5}">
                      <a16:colId xmlns:a16="http://schemas.microsoft.com/office/drawing/2014/main" val="2905877278"/>
                    </a:ext>
                  </a:extLst>
                </a:gridCol>
              </a:tblGrid>
              <a:tr h="1209119">
                <a:tc>
                  <a:txBody>
                    <a:bodyPr/>
                    <a:lstStyle/>
                    <a:p>
                      <a:pPr indent="2095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800" dirty="0">
                          <a:effectLst/>
                        </a:rPr>
                        <a:t>3</a:t>
                      </a:r>
                      <a:endParaRPr lang="ru-RU" sz="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928" marR="4792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20955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effectLst/>
                        </a:rPr>
                        <a:t>Вход в аккаунт с верными данными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928" marR="4792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20955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effectLst/>
                        </a:rPr>
                        <a:t>Авторизация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928" marR="4792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20955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effectLst/>
                        </a:rPr>
                        <a:t>Произвести попытку входа в аккаунт с валидными данными от аккаунта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928" marR="4792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l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ru-RU" sz="1100">
                          <a:effectLst/>
                        </a:rPr>
                        <a:t>Вести логин (электронную почту) </a:t>
                      </a:r>
                    </a:p>
                    <a:p>
                      <a:pPr marL="342900" lvl="0" indent="-342900" algn="l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ru-RU" sz="1100">
                          <a:effectLst/>
                        </a:rPr>
                        <a:t>Ввести верный пароль</a:t>
                      </a:r>
                    </a:p>
                    <a:p>
                      <a:pPr marL="342900" lvl="0" indent="-342900" algn="l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ru-RU" sz="1100">
                          <a:effectLst/>
                        </a:rPr>
                        <a:t>Нажать кнопку «Войти»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928" marR="4792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l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ru-RU" sz="1100">
                          <a:effectLst/>
                        </a:rPr>
                        <a:t>Успешный вход в аккаунт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928" marR="4792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4614344"/>
                  </a:ext>
                </a:extLst>
              </a:tr>
              <a:tr h="3142219">
                <a:tc>
                  <a:txBody>
                    <a:bodyPr/>
                    <a:lstStyle/>
                    <a:p>
                      <a:pPr indent="2095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800">
                          <a:effectLst/>
                        </a:rPr>
                        <a:t>4</a:t>
                      </a:r>
                      <a:endParaRPr lang="ru-RU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928" marR="4792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20955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effectLst/>
                        </a:rPr>
                        <a:t>Оформление заказа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928" marR="4792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20955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effectLst/>
                        </a:rPr>
                        <a:t>Оформление заказа</a:t>
                      </a:r>
                      <a:endParaRPr lang="ru-RU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928" marR="4792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20955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  <a:endParaRPr lang="ru-RU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928" marR="4792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l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ru-RU" sz="1100" dirty="0">
                          <a:effectLst/>
                        </a:rPr>
                        <a:t>Войти в аккаунт</a:t>
                      </a:r>
                    </a:p>
                    <a:p>
                      <a:pPr marL="342900" lvl="0" indent="-342900" algn="l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ru-RU" sz="1100" dirty="0">
                          <a:effectLst/>
                        </a:rPr>
                        <a:t>Нажать кнопку «Оформить заказ»</a:t>
                      </a:r>
                    </a:p>
                    <a:p>
                      <a:pPr marL="342900" lvl="0" indent="-342900" algn="l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ru-RU" sz="1100" dirty="0">
                          <a:effectLst/>
                        </a:rPr>
                        <a:t>Заполнить все поля</a:t>
                      </a:r>
                      <a:endParaRPr lang="ru-RU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928" marR="4792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l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ru-RU" sz="1100" dirty="0">
                          <a:effectLst/>
                        </a:rPr>
                        <a:t>Заказ будет оформлен</a:t>
                      </a:r>
                    </a:p>
                    <a:p>
                      <a:pPr marL="342900" lvl="0" indent="-342900" algn="l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ru-RU" sz="1100" dirty="0">
                          <a:effectLst/>
                        </a:rPr>
                        <a:t>Пользователя вернёт на начальную страницу, но уже с карточкой оформленного заказа</a:t>
                      </a:r>
                      <a:endParaRPr lang="ru-RU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928" marR="4792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1869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174781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2"/>
          <p:cNvSpPr txBox="1">
            <a:spLocks noGrp="1"/>
          </p:cNvSpPr>
          <p:nvPr>
            <p:ph type="title"/>
          </p:nvPr>
        </p:nvSpPr>
        <p:spPr>
          <a:xfrm>
            <a:off x="462279" y="101601"/>
            <a:ext cx="10515600" cy="1036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ru-RU" dirty="0"/>
              <a:t>Модульное тестирование</a:t>
            </a:r>
            <a:endParaRPr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DFED610-A40C-4631-80AA-A10091A780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" y="1137922"/>
            <a:ext cx="5934075" cy="280220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A4F9EA7-8F31-4D78-AA93-69162514F1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9800" y="3710429"/>
            <a:ext cx="6067425" cy="304597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ru-RU"/>
              <a:t>Итоги тестирования</a:t>
            </a:r>
            <a:endParaRPr/>
          </a:p>
        </p:txBody>
      </p:sp>
      <p:sp>
        <p:nvSpPr>
          <p:cNvPr id="208" name="Google Shape;208;p13"/>
          <p:cNvSpPr txBox="1">
            <a:spLocks noGrp="1"/>
          </p:cNvSpPr>
          <p:nvPr>
            <p:ph type="body" idx="1"/>
          </p:nvPr>
        </p:nvSpPr>
        <p:spPr>
          <a:xfrm>
            <a:off x="704850" y="5368925"/>
            <a:ext cx="11039475" cy="993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ru-RU" dirty="0"/>
              <a:t>В результате тестирования были выявлены различные ошибки, которые были исправлены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</p:txBody>
      </p:sp>
      <p:pic>
        <p:nvPicPr>
          <p:cNvPr id="5122" name="Picture 2" descr="Промежуточные результаты квалификационного тестирования консультантов-метод...">
            <a:extLst>
              <a:ext uri="{FF2B5EF4-FFF2-40B4-BE49-F238E27FC236}">
                <a16:creationId xmlns:a16="http://schemas.microsoft.com/office/drawing/2014/main" id="{4E8EFB97-085E-4891-B8CB-2BF7FF442D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7920" y="1788795"/>
            <a:ext cx="4572000" cy="2914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4"/>
          <p:cNvSpPr txBox="1">
            <a:spLocks noGrp="1"/>
          </p:cNvSpPr>
          <p:nvPr>
            <p:ph type="title"/>
          </p:nvPr>
        </p:nvSpPr>
        <p:spPr>
          <a:xfrm>
            <a:off x="716280" y="13144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ru-RU" dirty="0"/>
              <a:t>Демонстрация проекта</a:t>
            </a:r>
            <a:endParaRPr dirty="0"/>
          </a:p>
        </p:txBody>
      </p:sp>
      <p:pic>
        <p:nvPicPr>
          <p:cNvPr id="2" name="курсовой_1">
            <a:hlinkClick r:id="" action="ppaction://media"/>
            <a:extLst>
              <a:ext uri="{FF2B5EF4-FFF2-40B4-BE49-F238E27FC236}">
                <a16:creationId xmlns:a16="http://schemas.microsoft.com/office/drawing/2014/main" id="{72EFEFDD-704C-4BB1-9180-3754B03D35D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85595" y="1360806"/>
            <a:ext cx="9020810" cy="507420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161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ru-RU"/>
              <a:t>Заключение</a:t>
            </a:r>
            <a:endParaRPr/>
          </a:p>
        </p:txBody>
      </p:sp>
      <p:sp>
        <p:nvSpPr>
          <p:cNvPr id="220" name="Google Shape;220;p1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ru-RU" dirty="0"/>
              <a:t>В результате работы были </a:t>
            </a:r>
            <a:r>
              <a:rPr lang="ru-RU" b="1" dirty="0"/>
              <a:t>закреплены знания в разработке приложений</a:t>
            </a:r>
            <a:r>
              <a:rPr lang="ru-RU" dirty="0"/>
              <a:t> на языке программирования C# на основе WPF, языке запросов LINQ, работа с базой данных.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ru-RU" dirty="0"/>
              <a:t>В результате </a:t>
            </a:r>
            <a:r>
              <a:rPr lang="ru-RU" b="1" dirty="0"/>
              <a:t>работы была разработана информационная система </a:t>
            </a:r>
            <a:r>
              <a:rPr lang="ru-RU" dirty="0"/>
              <a:t>курьерской службы доставки.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ru-RU" dirty="0"/>
              <a:t>Требования заказчика частично удовлетворены.</a:t>
            </a:r>
            <a:endParaRPr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6"/>
          <p:cNvSpPr txBox="1"/>
          <p:nvPr/>
        </p:nvSpPr>
        <p:spPr>
          <a:xfrm>
            <a:off x="2785968" y="1993350"/>
            <a:ext cx="6771393" cy="749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975" tIns="46775" rIns="89975" bIns="467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400" b="1" dirty="0">
                <a:solidFill>
                  <a:srgbClr val="1F4A9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Благодарю за внимание!</a:t>
            </a:r>
            <a:endParaRPr dirty="0"/>
          </a:p>
        </p:txBody>
      </p:sp>
      <p:sp>
        <p:nvSpPr>
          <p:cNvPr id="228" name="Google Shape;228;p16"/>
          <p:cNvSpPr txBox="1">
            <a:spLocks noGrp="1"/>
          </p:cNvSpPr>
          <p:nvPr>
            <p:ph type="sldNum" idx="12"/>
          </p:nvPr>
        </p:nvSpPr>
        <p:spPr>
          <a:xfrm>
            <a:off x="9453919" y="6072696"/>
            <a:ext cx="2738081" cy="360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18</a:t>
            </a:fld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" name="Google Shape;229;p16"/>
          <p:cNvSpPr/>
          <p:nvPr/>
        </p:nvSpPr>
        <p:spPr>
          <a:xfrm>
            <a:off x="0" y="4549716"/>
            <a:ext cx="12038360" cy="2308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Мои контактные данные: </a:t>
            </a:r>
            <a:endParaRPr sz="2400" dirty="0">
              <a:solidFill>
                <a:schemeClr val="tx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u="sng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E-</a:t>
            </a:r>
            <a:r>
              <a:rPr lang="ru-RU" sz="2400" u="sng" dirty="0" err="1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mail</a:t>
            </a:r>
            <a:r>
              <a:rPr lang="ru-RU" sz="2400" u="sng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r>
              <a:rPr lang="ru-RU" sz="2400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 </a:t>
            </a:r>
            <a:r>
              <a:rPr lang="en-US" sz="2400" u="sng" dirty="0">
                <a:solidFill>
                  <a:srgbClr val="0033CC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a2003kostroma@yandex.ru</a:t>
            </a:r>
            <a:br>
              <a:rPr lang="ru-RU" sz="2400" u="sng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ru-RU" sz="2400" u="sng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тел:</a:t>
            </a:r>
            <a:r>
              <a:rPr lang="ru-RU" sz="2400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ru-RU" sz="2400" u="sng" dirty="0">
                <a:solidFill>
                  <a:srgbClr val="0033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+7-953-651-62-72</a:t>
            </a:r>
          </a:p>
          <a:p>
            <a:pPr lvl="0"/>
            <a:r>
              <a:rPr lang="en-US" sz="2400" u="sng" dirty="0" err="1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vk</a:t>
            </a:r>
            <a:r>
              <a:rPr lang="en-US" sz="2400" u="sng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r>
              <a:rPr lang="en-US" sz="2400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 u="sng" dirty="0">
                <a:solidFill>
                  <a:srgbClr val="0033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https://vk.com/xolodilnik44</a:t>
            </a:r>
            <a:endParaRPr sz="2400" dirty="0">
              <a:solidFill>
                <a:srgbClr val="0033C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0"/>
            <a:r>
              <a:rPr lang="ru-RU" sz="2400" u="sng" dirty="0" err="1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ГитХаб</a:t>
            </a:r>
            <a:r>
              <a:rPr lang="ru-RU" sz="2400" u="sng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r>
              <a:rPr lang="en-US" sz="2400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 u="sng" dirty="0">
                <a:solidFill>
                  <a:srgbClr val="0033CC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https://github.com/XoLoDiLniC/Solodyashkin-Andrey-Yurievich-3-1-2022</a:t>
            </a:r>
            <a:endParaRPr lang="en-US" sz="2400" u="sng" dirty="0">
              <a:solidFill>
                <a:srgbClr val="0033C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0"/>
            <a:r>
              <a:rPr lang="en-US" sz="2400" u="sng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Telegram:</a:t>
            </a:r>
            <a:r>
              <a:rPr lang="en-US" sz="2400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 u="sng" dirty="0">
                <a:solidFill>
                  <a:srgbClr val="0033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@XoLoDiLnik44</a:t>
            </a:r>
            <a:endParaRPr sz="2400" dirty="0">
              <a:solidFill>
                <a:srgbClr val="0033C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0" name="Google Shape;230;p16"/>
          <p:cNvSpPr/>
          <p:nvPr/>
        </p:nvSpPr>
        <p:spPr>
          <a:xfrm>
            <a:off x="3784847" y="1002757"/>
            <a:ext cx="60960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i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ru-RU"/>
              <a:t>Актуальность</a:t>
            </a:r>
            <a:endParaRPr/>
          </a:p>
        </p:txBody>
      </p:sp>
      <p:sp>
        <p:nvSpPr>
          <p:cNvPr id="100" name="Google Shape;100;p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4115765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ru-RU" dirty="0"/>
              <a:t>Сейчас в мире идёт тенденция на автоматизацию различных процессов. Такую тенденцию не может обойти стороной и сфера услуг, чтобы они становились быстрее, качественнее и проще.</a:t>
            </a:r>
            <a:endParaRPr i="1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F618E9D-570E-4697-83B0-07B72D61D6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5213" y="1581150"/>
            <a:ext cx="2581275" cy="3562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ru-RU"/>
              <a:t>Цели и задачи</a:t>
            </a:r>
            <a:endParaRPr/>
          </a:p>
        </p:txBody>
      </p:sp>
      <p:sp>
        <p:nvSpPr>
          <p:cNvPr id="106" name="Google Shape;106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ru-RU" dirty="0"/>
              <a:t>Цель: 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ru-RU" dirty="0"/>
              <a:t>Разработка информационной системы (ИС) для курьерской службы доставки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ru-RU" dirty="0"/>
              <a:t>Задачи:</a:t>
            </a:r>
            <a:endParaRPr dirty="0"/>
          </a:p>
          <a:p>
            <a:pPr marL="514350" lvl="0" indent="-5143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AutoNum type="arabicPeriod"/>
            </a:pPr>
            <a:r>
              <a:rPr lang="ru-RU" dirty="0"/>
              <a:t>Провести анализ предметной области;</a:t>
            </a:r>
            <a:endParaRPr dirty="0"/>
          </a:p>
          <a:p>
            <a:pPr marL="514350" lvl="0" indent="-5143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AutoNum type="arabicPeriod"/>
            </a:pPr>
            <a:r>
              <a:rPr lang="ru-RU" dirty="0"/>
              <a:t>Составить техническое задание;</a:t>
            </a:r>
            <a:endParaRPr dirty="0"/>
          </a:p>
          <a:p>
            <a:pPr marL="514350" lvl="0" indent="-5143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AutoNum type="arabicPeriod"/>
            </a:pPr>
            <a:r>
              <a:rPr lang="ru-RU" dirty="0"/>
              <a:t>Выделить основные требования к системе;</a:t>
            </a:r>
            <a:endParaRPr dirty="0"/>
          </a:p>
          <a:p>
            <a:pPr marL="514350" lvl="0" indent="-5143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AutoNum type="arabicPeriod"/>
            </a:pPr>
            <a:r>
              <a:rPr lang="ru-RU" dirty="0"/>
              <a:t>Спроектировать базу данных;</a:t>
            </a:r>
            <a:endParaRPr dirty="0"/>
          </a:p>
          <a:p>
            <a:pPr marL="514350" lvl="0" indent="-5143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AutoNum type="arabicPeriod"/>
            </a:pPr>
            <a:r>
              <a:rPr lang="ru-RU" dirty="0"/>
              <a:t>Создать программное обеспечение (ПО) для данной системы;</a:t>
            </a:r>
            <a:endParaRPr dirty="0"/>
          </a:p>
          <a:p>
            <a:pPr marL="514350" lvl="0" indent="-5143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AutoNum type="arabicPeriod"/>
            </a:pPr>
            <a:r>
              <a:rPr lang="ru-RU" dirty="0"/>
              <a:t>Провести тестирование системы.</a:t>
            </a:r>
            <a:endParaRPr dirty="0"/>
          </a:p>
          <a:p>
            <a:pPr marL="514350" lvl="0" indent="-34988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endParaRPr dirty="0">
              <a:solidFill>
                <a:srgbClr val="FF0000"/>
              </a:solidFill>
            </a:endParaRPr>
          </a:p>
          <a:p>
            <a:pPr marL="514350" lvl="0" indent="-34988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endParaRPr dirty="0"/>
          </a:p>
          <a:p>
            <a:pPr marL="228600" lvl="0" indent="-6413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4"/>
          <p:cNvSpPr txBox="1">
            <a:spLocks noGrp="1"/>
          </p:cNvSpPr>
          <p:nvPr>
            <p:ph type="title"/>
          </p:nvPr>
        </p:nvSpPr>
        <p:spPr>
          <a:xfrm>
            <a:off x="838200" y="33304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ru-RU"/>
              <a:t>Программное обеспечение и инструменты</a:t>
            </a:r>
            <a:endParaRPr/>
          </a:p>
        </p:txBody>
      </p:sp>
      <p:pic>
        <p:nvPicPr>
          <p:cNvPr id="112" name="Google Shape;112;p4" descr="https://devblogs.microsoft.com/visualstudio/wp-content/uploads/sites/4/2019/02/visualstudio-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7974" y="2175314"/>
            <a:ext cx="2743200" cy="214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4" descr="https://shwanoff.ru/wp-content/uploads/2018/06/logo-csharp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324175" y="2076706"/>
            <a:ext cx="2078354" cy="2078354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4" descr="https://csharp.webdelphi.ru/wp-content/uploads/2022/03/wpf.png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4" descr="https://csharp.webdelphi.ru/wp-content/uploads/2022/03/wpf.png"/>
          <p:cNvSpPr/>
          <p:nvPr/>
        </p:nvSpPr>
        <p:spPr>
          <a:xfrm>
            <a:off x="307975" y="79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4" descr="https://csharp.webdelphi.ru/wp-content/uploads/2022/03/wpf.png"/>
          <p:cNvSpPr/>
          <p:nvPr/>
        </p:nvSpPr>
        <p:spPr>
          <a:xfrm>
            <a:off x="460375" y="1603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p4" descr="https://csharp.webdelphi.ru/wp-content/uploads/2022/03/wpf.png"/>
          <p:cNvSpPr/>
          <p:nvPr/>
        </p:nvSpPr>
        <p:spPr>
          <a:xfrm>
            <a:off x="612775" y="3127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4" descr="https://csharp.webdelphi.ru/wp-content/uploads/2022/03/wpf.png"/>
          <p:cNvSpPr/>
          <p:nvPr/>
        </p:nvSpPr>
        <p:spPr>
          <a:xfrm>
            <a:off x="765175" y="4651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9" name="Google Shape;119;p4" descr="https://software.3metas.com/wp-content/uploads/2017/06/wpf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263639" y="2381233"/>
            <a:ext cx="2174825" cy="1699082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4" descr="https://logojinni.com/ru/image/logos/microsoft%20sql%20server-481.svg"/>
          <p:cNvSpPr/>
          <p:nvPr/>
        </p:nvSpPr>
        <p:spPr>
          <a:xfrm>
            <a:off x="917575" y="6175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4" descr="https://logojinni.com/ru/image/logos/microsoft%20sql%20server-481.svg"/>
          <p:cNvSpPr/>
          <p:nvPr/>
        </p:nvSpPr>
        <p:spPr>
          <a:xfrm>
            <a:off x="1069975" y="7699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p4" descr="https://logojinni.com/ru/image/logos/microsoft%20sql%20server-481.svg"/>
          <p:cNvSpPr/>
          <p:nvPr/>
        </p:nvSpPr>
        <p:spPr>
          <a:xfrm>
            <a:off x="1222375" y="9223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3" name="Google Shape;123;p4" descr="https://www.ritm-it.ru/image/catalog/380923/293604.jp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143997" y="2047999"/>
            <a:ext cx="2673935" cy="2236099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4" descr="https://logojinni.com/ru/image/logos/microsoft%20sql%20server-481.svg"/>
          <p:cNvSpPr/>
          <p:nvPr/>
        </p:nvSpPr>
        <p:spPr>
          <a:xfrm>
            <a:off x="1374775" y="10747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p4"/>
          <p:cNvSpPr txBox="1"/>
          <p:nvPr/>
        </p:nvSpPr>
        <p:spPr>
          <a:xfrm>
            <a:off x="460374" y="4646154"/>
            <a:ext cx="2343911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Visual Studio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126;p4"/>
          <p:cNvSpPr txBox="1"/>
          <p:nvPr/>
        </p:nvSpPr>
        <p:spPr>
          <a:xfrm>
            <a:off x="4058621" y="4646154"/>
            <a:ext cx="609462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C#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4"/>
          <p:cNvSpPr txBox="1"/>
          <p:nvPr/>
        </p:nvSpPr>
        <p:spPr>
          <a:xfrm>
            <a:off x="5402529" y="4493753"/>
            <a:ext cx="4112945" cy="1077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Windows Presentation Foundation (WPF)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" name="Google Shape;128;p4"/>
          <p:cNvSpPr txBox="1"/>
          <p:nvPr/>
        </p:nvSpPr>
        <p:spPr>
          <a:xfrm>
            <a:off x="9582948" y="4493753"/>
            <a:ext cx="2444534" cy="1077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Microsoft SQL Server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5"/>
          <p:cNvSpPr txBox="1">
            <a:spLocks noGrp="1"/>
          </p:cNvSpPr>
          <p:nvPr>
            <p:ph type="title"/>
          </p:nvPr>
        </p:nvSpPr>
        <p:spPr>
          <a:xfrm>
            <a:off x="838200" y="144010"/>
            <a:ext cx="10515600" cy="8134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ru-RU" dirty="0"/>
              <a:t>Схема функционала</a:t>
            </a:r>
            <a:endParaRPr dirty="0"/>
          </a:p>
        </p:txBody>
      </p:sp>
      <p:sp>
        <p:nvSpPr>
          <p:cNvPr id="134" name="Google Shape;134;p5"/>
          <p:cNvSpPr/>
          <p:nvPr/>
        </p:nvSpPr>
        <p:spPr>
          <a:xfrm>
            <a:off x="1275080" y="3825289"/>
            <a:ext cx="1905000" cy="894586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Регистрация пользователя</a:t>
            </a: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5"/>
          <p:cNvSpPr/>
          <p:nvPr/>
        </p:nvSpPr>
        <p:spPr>
          <a:xfrm>
            <a:off x="7508689" y="3852545"/>
            <a:ext cx="2568753" cy="1054869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Вход зарегистрированного пользователя</a:t>
            </a: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8" name="Группа 17">
            <a:extLst>
              <a:ext uri="{FF2B5EF4-FFF2-40B4-BE49-F238E27FC236}">
                <a16:creationId xmlns:a16="http://schemas.microsoft.com/office/drawing/2014/main" id="{7BCECF9A-EF28-4F04-B5C8-0F39008ED6FF}"/>
              </a:ext>
            </a:extLst>
          </p:cNvPr>
          <p:cNvGrpSpPr/>
          <p:nvPr/>
        </p:nvGrpSpPr>
        <p:grpSpPr>
          <a:xfrm>
            <a:off x="4516121" y="902830"/>
            <a:ext cx="2887159" cy="2792656"/>
            <a:chOff x="4424681" y="1095505"/>
            <a:chExt cx="2887159" cy="2792656"/>
          </a:xfrm>
        </p:grpSpPr>
        <p:cxnSp>
          <p:nvCxnSpPr>
            <p:cNvPr id="12" name="Прямая со стрелкой 11">
              <a:extLst>
                <a:ext uri="{FF2B5EF4-FFF2-40B4-BE49-F238E27FC236}">
                  <a16:creationId xmlns:a16="http://schemas.microsoft.com/office/drawing/2014/main" id="{9F45209D-E6BE-49BD-8C1E-D6150625E72D}"/>
                </a:ext>
              </a:extLst>
            </p:cNvPr>
            <p:cNvCxnSpPr>
              <a:cxnSpLocks/>
              <a:endCxn id="14" idx="0"/>
            </p:cNvCxnSpPr>
            <p:nvPr/>
          </p:nvCxnSpPr>
          <p:spPr>
            <a:xfrm>
              <a:off x="5868261" y="1403282"/>
              <a:ext cx="0" cy="115933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A0B94A3-8F7F-4E31-8C16-E77291703164}"/>
                </a:ext>
              </a:extLst>
            </p:cNvPr>
            <p:cNvSpPr txBox="1"/>
            <p:nvPr/>
          </p:nvSpPr>
          <p:spPr>
            <a:xfrm>
              <a:off x="5187540" y="1095505"/>
              <a:ext cx="13614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/>
                <a:t>Пользователь</a:t>
              </a:r>
            </a:p>
          </p:txBody>
        </p:sp>
        <p:sp>
          <p:nvSpPr>
            <p:cNvPr id="14" name="Блок-схема: решение 13">
              <a:extLst>
                <a:ext uri="{FF2B5EF4-FFF2-40B4-BE49-F238E27FC236}">
                  <a16:creationId xmlns:a16="http://schemas.microsoft.com/office/drawing/2014/main" id="{1853A71F-F1AA-49F6-B112-212CE198AF24}"/>
                </a:ext>
              </a:extLst>
            </p:cNvPr>
            <p:cNvSpPr/>
            <p:nvPr/>
          </p:nvSpPr>
          <p:spPr>
            <a:xfrm>
              <a:off x="4424681" y="2562612"/>
              <a:ext cx="2887159" cy="1325549"/>
            </a:xfrm>
            <a:prstGeom prst="flowChartDecisi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/>
                <a:t>Зарегистрирован пользователь?</a:t>
              </a:r>
            </a:p>
          </p:txBody>
        </p:sp>
      </p:grpSp>
      <p:cxnSp>
        <p:nvCxnSpPr>
          <p:cNvPr id="22" name="Прямая соединительная линия 21">
            <a:extLst>
              <a:ext uri="{FF2B5EF4-FFF2-40B4-BE49-F238E27FC236}">
                <a16:creationId xmlns:a16="http://schemas.microsoft.com/office/drawing/2014/main" id="{299DAA6B-BB77-4B03-93C9-34615BDA856F}"/>
              </a:ext>
            </a:extLst>
          </p:cNvPr>
          <p:cNvCxnSpPr>
            <a:stCxn id="14" idx="1"/>
          </p:cNvCxnSpPr>
          <p:nvPr/>
        </p:nvCxnSpPr>
        <p:spPr>
          <a:xfrm flipH="1" flipV="1">
            <a:off x="2227580" y="3027680"/>
            <a:ext cx="2288541" cy="5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 стрелкой 23">
            <a:extLst>
              <a:ext uri="{FF2B5EF4-FFF2-40B4-BE49-F238E27FC236}">
                <a16:creationId xmlns:a16="http://schemas.microsoft.com/office/drawing/2014/main" id="{643221A5-D9F2-4563-B79E-81B3B1F28ECD}"/>
              </a:ext>
            </a:extLst>
          </p:cNvPr>
          <p:cNvCxnSpPr/>
          <p:nvPr/>
        </p:nvCxnSpPr>
        <p:spPr>
          <a:xfrm>
            <a:off x="2227580" y="3032711"/>
            <a:ext cx="0" cy="7976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1E10EED0-434D-42E4-81A4-39B12F84A960}"/>
              </a:ext>
            </a:extLst>
          </p:cNvPr>
          <p:cNvSpPr txBox="1"/>
          <p:nvPr/>
        </p:nvSpPr>
        <p:spPr>
          <a:xfrm>
            <a:off x="2223770" y="2681760"/>
            <a:ext cx="5295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Нет</a:t>
            </a:r>
          </a:p>
        </p:txBody>
      </p:sp>
      <p:cxnSp>
        <p:nvCxnSpPr>
          <p:cNvPr id="27" name="Прямая соединительная линия 26">
            <a:extLst>
              <a:ext uri="{FF2B5EF4-FFF2-40B4-BE49-F238E27FC236}">
                <a16:creationId xmlns:a16="http://schemas.microsoft.com/office/drawing/2014/main" id="{A05BEB47-8784-45D9-BEF9-EA90026FE9AD}"/>
              </a:ext>
            </a:extLst>
          </p:cNvPr>
          <p:cNvCxnSpPr>
            <a:stCxn id="14" idx="3"/>
          </p:cNvCxnSpPr>
          <p:nvPr/>
        </p:nvCxnSpPr>
        <p:spPr>
          <a:xfrm flipV="1">
            <a:off x="7403280" y="3027680"/>
            <a:ext cx="1263200" cy="5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Прямая со стрелкой 52">
            <a:extLst>
              <a:ext uri="{FF2B5EF4-FFF2-40B4-BE49-F238E27FC236}">
                <a16:creationId xmlns:a16="http://schemas.microsoft.com/office/drawing/2014/main" id="{BA184885-6A5E-446C-AA90-7E99D0DC8629}"/>
              </a:ext>
            </a:extLst>
          </p:cNvPr>
          <p:cNvCxnSpPr>
            <a:cxnSpLocks/>
          </p:cNvCxnSpPr>
          <p:nvPr/>
        </p:nvCxnSpPr>
        <p:spPr>
          <a:xfrm>
            <a:off x="8669020" y="3027680"/>
            <a:ext cx="0" cy="8178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00777341-255A-4EDD-BD70-0A14E496156D}"/>
              </a:ext>
            </a:extLst>
          </p:cNvPr>
          <p:cNvSpPr txBox="1"/>
          <p:nvPr/>
        </p:nvSpPr>
        <p:spPr>
          <a:xfrm>
            <a:off x="8153821" y="2688895"/>
            <a:ext cx="5126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Да</a:t>
            </a:r>
          </a:p>
        </p:txBody>
      </p:sp>
      <p:cxnSp>
        <p:nvCxnSpPr>
          <p:cNvPr id="35" name="Прямая со стрелкой 34">
            <a:extLst>
              <a:ext uri="{FF2B5EF4-FFF2-40B4-BE49-F238E27FC236}">
                <a16:creationId xmlns:a16="http://schemas.microsoft.com/office/drawing/2014/main" id="{6E90FF05-B276-44AF-B994-DB9930F68CB7}"/>
              </a:ext>
            </a:extLst>
          </p:cNvPr>
          <p:cNvCxnSpPr>
            <a:cxnSpLocks/>
            <a:stCxn id="134" idx="3"/>
          </p:cNvCxnSpPr>
          <p:nvPr/>
        </p:nvCxnSpPr>
        <p:spPr>
          <a:xfrm>
            <a:off x="3180080" y="4272582"/>
            <a:ext cx="43286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Прямая со стрелкой 37">
            <a:extLst>
              <a:ext uri="{FF2B5EF4-FFF2-40B4-BE49-F238E27FC236}">
                <a16:creationId xmlns:a16="http://schemas.microsoft.com/office/drawing/2014/main" id="{C96EBC2D-5138-4BD8-959B-05937C8FAB0F}"/>
              </a:ext>
            </a:extLst>
          </p:cNvPr>
          <p:cNvCxnSpPr>
            <a:stCxn id="135" idx="2"/>
          </p:cNvCxnSpPr>
          <p:nvPr/>
        </p:nvCxnSpPr>
        <p:spPr>
          <a:xfrm flipH="1">
            <a:off x="8793065" y="4907414"/>
            <a:ext cx="1" cy="9123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Google Shape;134;p5">
            <a:extLst>
              <a:ext uri="{FF2B5EF4-FFF2-40B4-BE49-F238E27FC236}">
                <a16:creationId xmlns:a16="http://schemas.microsoft.com/office/drawing/2014/main" id="{50078AFB-2BF8-402A-BD6F-E83E46490C0B}"/>
              </a:ext>
            </a:extLst>
          </p:cNvPr>
          <p:cNvSpPr/>
          <p:nvPr/>
        </p:nvSpPr>
        <p:spPr>
          <a:xfrm>
            <a:off x="7939630" y="5819775"/>
            <a:ext cx="1905000" cy="894586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Блок хранения заказов</a:t>
            </a: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6"/>
          <p:cNvSpPr txBox="1">
            <a:spLocks noGrp="1"/>
          </p:cNvSpPr>
          <p:nvPr>
            <p:ph type="title"/>
          </p:nvPr>
        </p:nvSpPr>
        <p:spPr>
          <a:xfrm>
            <a:off x="714375" y="15557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ru-RU" dirty="0"/>
              <a:t>Логическая структура БД</a:t>
            </a:r>
            <a:endParaRPr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DEE51F9-6162-4477-8C27-6B04F042A0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312" y="2047547"/>
            <a:ext cx="11763375" cy="240845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57;p6">
            <a:extLst>
              <a:ext uri="{FF2B5EF4-FFF2-40B4-BE49-F238E27FC236}">
                <a16:creationId xmlns:a16="http://schemas.microsoft.com/office/drawing/2014/main" id="{90B114C6-31DC-49D6-AD0F-20B4A8F0237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ru-RU" dirty="0"/>
              <a:t>Логическая структура БД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0461671-9735-46F9-B446-FAAEF8A272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0637" y="1919287"/>
            <a:ext cx="8997502" cy="3814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3588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ru-RU"/>
              <a:t>Физическая структура БД</a:t>
            </a:r>
            <a:endParaRPr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DAE396E-AD59-4784-A57E-EE0DE842D74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604962" y="1690688"/>
            <a:ext cx="7960922" cy="176688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E446D34-D210-405A-99B9-946E2B5C20D3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052887" y="4176712"/>
            <a:ext cx="2728913" cy="180345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ru-RU"/>
              <a:t>Реализация ИС</a:t>
            </a:r>
            <a:endParaRPr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F9BEACA-D583-4E75-95B9-BDBAE382DE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93" y="1822345"/>
            <a:ext cx="5409092" cy="394980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9510805-DDC0-450F-8286-97EEC7E65B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927120"/>
            <a:ext cx="6000107" cy="384503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281</TotalTime>
  <Words>447</Words>
  <Application>Microsoft Office PowerPoint</Application>
  <PresentationFormat>Широкоэкранный</PresentationFormat>
  <Paragraphs>100</Paragraphs>
  <Slides>18</Slides>
  <Notes>16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18</vt:i4>
      </vt:variant>
    </vt:vector>
  </HeadingPairs>
  <TitlesOfParts>
    <vt:vector size="22" baseType="lpstr">
      <vt:lpstr>Arial</vt:lpstr>
      <vt:lpstr>Calibri</vt:lpstr>
      <vt:lpstr>Times New Roman</vt:lpstr>
      <vt:lpstr>Тема Office</vt:lpstr>
      <vt:lpstr>Презентация PowerPoint</vt:lpstr>
      <vt:lpstr>Актуальность</vt:lpstr>
      <vt:lpstr>Цели и задачи</vt:lpstr>
      <vt:lpstr>Программное обеспечение и инструменты</vt:lpstr>
      <vt:lpstr>Схема функционала</vt:lpstr>
      <vt:lpstr>Логическая структура БД</vt:lpstr>
      <vt:lpstr>Логическая структура БД</vt:lpstr>
      <vt:lpstr>Физическая структура БД</vt:lpstr>
      <vt:lpstr>Реализация ИС</vt:lpstr>
      <vt:lpstr>Реализация ИС</vt:lpstr>
      <vt:lpstr>Отчёт о тестировании</vt:lpstr>
      <vt:lpstr>Тест-кейсы</vt:lpstr>
      <vt:lpstr>Тест-кейсы</vt:lpstr>
      <vt:lpstr>Модульное тестирование</vt:lpstr>
      <vt:lpstr>Итоги тестирования</vt:lpstr>
      <vt:lpstr>Демонстрация проекта</vt:lpstr>
      <vt:lpstr>Заключение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Пользователь Windows</dc:creator>
  <cp:lastModifiedBy>Андрей</cp:lastModifiedBy>
  <cp:revision>5</cp:revision>
  <dcterms:created xsi:type="dcterms:W3CDTF">2020-06-15T15:55:16Z</dcterms:created>
  <dcterms:modified xsi:type="dcterms:W3CDTF">2022-06-14T07:45:15Z</dcterms:modified>
</cp:coreProperties>
</file>